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  <p:sldMasterId id="2147483709" r:id="rId2"/>
  </p:sldMasterIdLst>
  <p:notesMasterIdLst>
    <p:notesMasterId r:id="rId13"/>
  </p:notesMasterIdLst>
  <p:handoutMasterIdLst>
    <p:handoutMasterId r:id="rId14"/>
  </p:handoutMasterIdLst>
  <p:sldIdLst>
    <p:sldId id="757" r:id="rId3"/>
    <p:sldId id="758" r:id="rId4"/>
    <p:sldId id="760" r:id="rId5"/>
    <p:sldId id="767" r:id="rId6"/>
    <p:sldId id="768" r:id="rId7"/>
    <p:sldId id="769" r:id="rId8"/>
    <p:sldId id="763" r:id="rId9"/>
    <p:sldId id="770" r:id="rId10"/>
    <p:sldId id="771" r:id="rId11"/>
    <p:sldId id="772" r:id="rId12"/>
  </p:sldIdLst>
  <p:sldSz cx="9144000" cy="6858000" type="screen4x3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ffrey D Camm" initials="JD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83D0"/>
    <a:srgbClr val="1742A1"/>
    <a:srgbClr val="9A0000"/>
    <a:srgbClr val="9E7E38"/>
    <a:srgbClr val="FFFF00"/>
    <a:srgbClr val="050505"/>
    <a:srgbClr val="59C76B"/>
    <a:srgbClr val="983222"/>
    <a:srgbClr val="4C1911"/>
    <a:srgbClr val="766A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5468" autoAdjust="0"/>
  </p:normalViewPr>
  <p:slideViewPr>
    <p:cSldViewPr snapToGrid="0" snapToObjects="1">
      <p:cViewPr varScale="1">
        <p:scale>
          <a:sx n="74" d="100"/>
          <a:sy n="74" d="100"/>
        </p:scale>
        <p:origin x="212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833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5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E4E1A7D2-3469-7E45-B1C8-FF79B7C42040}" type="datetimeFigureOut">
              <a:rPr lang="en-US" smtClean="0"/>
              <a:pPr/>
              <a:t>10/28/2023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397AD932-B17F-574E-ADBA-2D95C87F981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88164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FAF947A5-54F6-B649-93A6-E041982699B0}" type="datetimeFigureOut">
              <a:rPr lang="en-US" smtClean="0"/>
              <a:pPr/>
              <a:t>10/28/2023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3"/>
            <a:ext cx="5618480" cy="4189095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AC0E66CD-21C0-0C46-9262-75B7BC23C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075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0E66CD-21C0-0C46-9262-75B7BC23CA8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550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228600"/>
            <a:ext cx="2057400" cy="20391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6" name="Picture 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356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185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0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0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67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8" name="Picture 7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48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6" name="Picture 5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  <p:pic>
        <p:nvPicPr>
          <p:cNvPr id="7" name="Picture 6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2664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3451225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571750"/>
            <a:ext cx="3255264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5" y="273050"/>
            <a:ext cx="4597399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33800"/>
            <a:ext cx="325526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5" y="6423585"/>
            <a:ext cx="3316941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0766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3124200"/>
            <a:ext cx="3898272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6" y="228600"/>
            <a:ext cx="3460658" cy="63452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995737"/>
            <a:ext cx="3898272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494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5" y="4424082"/>
            <a:ext cx="6191157" cy="83371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28600"/>
            <a:ext cx="637838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5" y="5257799"/>
            <a:ext cx="6191157" cy="885825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91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4" y="228600"/>
            <a:ext cx="6387167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6181611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6179566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46481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49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802438" y="4535424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2637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423545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4016633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401530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25907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4534726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624388" y="2381663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6803136" y="2381662"/>
            <a:ext cx="2057400" cy="418795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642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3124200"/>
            <a:ext cx="3108960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365248"/>
            <a:ext cx="424011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995737"/>
            <a:ext cx="3108960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790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6062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3" name="Picture 12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20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74809" y="6426787"/>
            <a:ext cx="554038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2456A73-CB17-B748-BD2A-A20F5DD59EC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983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5793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954742"/>
            <a:ext cx="681318" cy="5171422"/>
          </a:xfrm>
        </p:spPr>
        <p:txBody>
          <a:bodyPr vert="eaVert" anchor="t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58756"/>
            <a:ext cx="6858000" cy="518486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9" name="Picture 8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  <p:pic>
        <p:nvPicPr>
          <p:cNvPr id="11" name="Picture 10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9993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491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9109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9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259E7BA-40A6-4089-A8B6-09F1304A2F6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36200745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6455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7929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9425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7597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218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8442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3532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2795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7255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6952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01074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76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74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779494"/>
            <a:ext cx="3086100" cy="2040905"/>
          </a:xfrm>
        </p:spPr>
        <p:txBody>
          <a:bodyPr lIns="45720" tIns="45720" rIns="45720" anchor="t">
            <a:noAutofit/>
          </a:bodyPr>
          <a:lstStyle>
            <a:lvl1pPr marL="0" indent="0" algn="ctr">
              <a:spcBef>
                <a:spcPts val="600"/>
              </a:spcBef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8" name="Picture 17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709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228600"/>
            <a:ext cx="820093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3124200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4495800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6248774"/>
            <a:ext cx="1474694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6248774"/>
            <a:ext cx="563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24877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85750" y="228600"/>
            <a:ext cx="212725" cy="6345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121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035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078" y="1000316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441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06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17" y="4164965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64235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6423585"/>
            <a:ext cx="6122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42234"/>
            <a:ext cx="554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</p:spTree>
    <p:extLst>
      <p:ext uri="{BB962C8B-B14F-4D97-AF65-F5344CB8AC3E}">
        <p14:creationId xmlns:p14="http://schemas.microsoft.com/office/powerpoint/2010/main" val="1054112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55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432706" y="1159461"/>
            <a:ext cx="3993266" cy="3053891"/>
          </a:xfrm>
        </p:spPr>
        <p:txBody>
          <a:bodyPr/>
          <a:lstStyle/>
          <a:p>
            <a:pPr>
              <a:lnSpc>
                <a:spcPts val="3900"/>
              </a:lnSpc>
            </a:pPr>
            <a:r>
              <a:rPr lang="en-US" sz="3200" cap="small" dirty="0">
                <a:latin typeface="+mj-lt"/>
                <a:ea typeface="+mj-ea"/>
                <a:cs typeface="+mj-cs"/>
              </a:rPr>
              <a:t>Wake Forest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3200" cap="small" dirty="0">
                <a:latin typeface="+mj-lt"/>
                <a:ea typeface="+mj-ea"/>
                <a:cs typeface="+mj-cs"/>
              </a:rPr>
              <a:t>School of Business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4400" b="1" dirty="0"/>
              <a:t>_______</a:t>
            </a:r>
            <a:endParaRPr lang="en-US" sz="3200" cap="small" dirty="0">
              <a:latin typeface="+mj-lt"/>
              <a:ea typeface="+mj-ea"/>
              <a:cs typeface="+mj-cs"/>
            </a:endParaRPr>
          </a:p>
          <a:p>
            <a:pPr>
              <a:spcBef>
                <a:spcPts val="0"/>
              </a:spcBef>
            </a:pPr>
            <a:r>
              <a:rPr lang="en-US" sz="1800" cap="small" dirty="0">
                <a:latin typeface="+mj-lt"/>
                <a:ea typeface="+mj-ea"/>
                <a:cs typeface="+mj-cs"/>
              </a:rPr>
              <a:t>BAN 6025</a:t>
            </a:r>
          </a:p>
        </p:txBody>
      </p:sp>
      <p:pic>
        <p:nvPicPr>
          <p:cNvPr id="7" name="Picture Placeholder 8" descr="20120326medallion0338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802438" y="2377440"/>
            <a:ext cx="2057400" cy="2039112"/>
          </a:xfrm>
          <a:prstGeom prst="rect">
            <a:avLst/>
          </a:prstGeom>
        </p:spPr>
      </p:pic>
      <p:pic>
        <p:nvPicPr>
          <p:cNvPr id="17" name="Picture Placeholder 16"/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5" r="16355"/>
          <a:stretch>
            <a:fillRect/>
          </a:stretch>
        </p:blipFill>
        <p:spPr/>
      </p:pic>
      <p:sp>
        <p:nvSpPr>
          <p:cNvPr id="19" name="Title 18"/>
          <p:cNvSpPr>
            <a:spLocks noGrp="1"/>
          </p:cNvSpPr>
          <p:nvPr>
            <p:ph type="ctrTitle"/>
          </p:nvPr>
        </p:nvSpPr>
        <p:spPr>
          <a:xfrm>
            <a:off x="3606800" y="4860974"/>
            <a:ext cx="5398655" cy="612265"/>
          </a:xfrm>
        </p:spPr>
        <p:txBody>
          <a:bodyPr>
            <a:noAutofit/>
          </a:bodyPr>
          <a:lstStyle/>
          <a:p>
            <a:pPr algn="r"/>
            <a:r>
              <a:rPr lang="en-US" dirty="0"/>
              <a:t>Decision Trees</a:t>
            </a:r>
            <a:br>
              <a:rPr lang="en-US" dirty="0"/>
            </a:br>
            <a:r>
              <a:rPr lang="en-US" sz="2000" dirty="0"/>
              <a:t>(Classification and Regression Trees)</a:t>
            </a:r>
          </a:p>
        </p:txBody>
      </p:sp>
    </p:spTree>
    <p:extLst>
      <p:ext uri="{BB962C8B-B14F-4D97-AF65-F5344CB8AC3E}">
        <p14:creationId xmlns:p14="http://schemas.microsoft.com/office/powerpoint/2010/main" val="32194008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63BF5-85EC-863D-31B4-517D3570D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Comparison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DDBD18-DCFA-2566-90BB-9ECE363BA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944D406-C326-FE7A-9E87-88D8F9787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545F6AB-87EC-BFDB-D376-00BA3667A57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6562538"/>
              </p:ext>
            </p:extLst>
          </p:nvPr>
        </p:nvGraphicFramePr>
        <p:xfrm>
          <a:off x="213804" y="2274497"/>
          <a:ext cx="8715042" cy="40176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32">
                  <a:extLst>
                    <a:ext uri="{9D8B030D-6E8A-4147-A177-3AD203B41FA5}">
                      <a16:colId xmlns:a16="http://schemas.microsoft.com/office/drawing/2014/main" val="2427207220"/>
                    </a:ext>
                  </a:extLst>
                </a:gridCol>
                <a:gridCol w="966158">
                  <a:extLst>
                    <a:ext uri="{9D8B030D-6E8A-4147-A177-3AD203B41FA5}">
                      <a16:colId xmlns:a16="http://schemas.microsoft.com/office/drawing/2014/main" val="1140509844"/>
                    </a:ext>
                  </a:extLst>
                </a:gridCol>
                <a:gridCol w="1026544">
                  <a:extLst>
                    <a:ext uri="{9D8B030D-6E8A-4147-A177-3AD203B41FA5}">
                      <a16:colId xmlns:a16="http://schemas.microsoft.com/office/drawing/2014/main" val="983325435"/>
                    </a:ext>
                  </a:extLst>
                </a:gridCol>
                <a:gridCol w="871268">
                  <a:extLst>
                    <a:ext uri="{9D8B030D-6E8A-4147-A177-3AD203B41FA5}">
                      <a16:colId xmlns:a16="http://schemas.microsoft.com/office/drawing/2014/main" val="540643952"/>
                    </a:ext>
                  </a:extLst>
                </a:gridCol>
                <a:gridCol w="906188">
                  <a:extLst>
                    <a:ext uri="{9D8B030D-6E8A-4147-A177-3AD203B41FA5}">
                      <a16:colId xmlns:a16="http://schemas.microsoft.com/office/drawing/2014/main" val="1464635857"/>
                    </a:ext>
                  </a:extLst>
                </a:gridCol>
                <a:gridCol w="968338">
                  <a:extLst>
                    <a:ext uri="{9D8B030D-6E8A-4147-A177-3AD203B41FA5}">
                      <a16:colId xmlns:a16="http://schemas.microsoft.com/office/drawing/2014/main" val="3329988773"/>
                    </a:ext>
                  </a:extLst>
                </a:gridCol>
                <a:gridCol w="1067081">
                  <a:extLst>
                    <a:ext uri="{9D8B030D-6E8A-4147-A177-3AD203B41FA5}">
                      <a16:colId xmlns:a16="http://schemas.microsoft.com/office/drawing/2014/main" val="2163256950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606756165"/>
                    </a:ext>
                  </a:extLst>
                </a:gridCol>
                <a:gridCol w="923533">
                  <a:extLst>
                    <a:ext uri="{9D8B030D-6E8A-4147-A177-3AD203B41FA5}">
                      <a16:colId xmlns:a16="http://schemas.microsoft.com/office/drawing/2014/main" val="2643913963"/>
                    </a:ext>
                  </a:extLst>
                </a:gridCol>
              </a:tblGrid>
              <a:tr h="45605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Accuracy</a:t>
                      </a:r>
                    </a:p>
                    <a:p>
                      <a:pPr algn="ctr"/>
                      <a:r>
                        <a:rPr lang="en-US" sz="1600" dirty="0"/>
                        <a:t>(Train)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Precision</a:t>
                      </a:r>
                    </a:p>
                    <a:p>
                      <a:pPr algn="ctr"/>
                      <a:r>
                        <a:rPr lang="en-US" sz="1600" dirty="0"/>
                        <a:t>(Train)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Recall</a:t>
                      </a:r>
                    </a:p>
                    <a:p>
                      <a:pPr algn="ctr"/>
                      <a:r>
                        <a:rPr lang="en-US" sz="1600" dirty="0"/>
                        <a:t>(Train)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AUC</a:t>
                      </a:r>
                    </a:p>
                    <a:p>
                      <a:pPr algn="ctr"/>
                      <a:r>
                        <a:rPr lang="en-US" sz="1600" dirty="0"/>
                        <a:t>(Train)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Accuracy</a:t>
                      </a:r>
                    </a:p>
                    <a:p>
                      <a:pPr algn="ctr"/>
                      <a:r>
                        <a:rPr lang="en-US" sz="1600" dirty="0"/>
                        <a:t>(Test)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Precision</a:t>
                      </a:r>
                    </a:p>
                    <a:p>
                      <a:pPr algn="ctr"/>
                      <a:r>
                        <a:rPr lang="en-US" sz="1600" dirty="0"/>
                        <a:t>(Test)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Recall</a:t>
                      </a:r>
                    </a:p>
                    <a:p>
                      <a:pPr algn="ctr"/>
                      <a:r>
                        <a:rPr lang="en-US" sz="1600" dirty="0"/>
                        <a:t>(Test)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AUC</a:t>
                      </a:r>
                    </a:p>
                    <a:p>
                      <a:pPr algn="ctr"/>
                      <a:r>
                        <a:rPr lang="en-US" sz="1600" dirty="0"/>
                        <a:t>(Test)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5930830"/>
                  </a:ext>
                </a:extLst>
              </a:tr>
              <a:tr h="456050">
                <a:tc>
                  <a:txBody>
                    <a:bodyPr/>
                    <a:lstStyle/>
                    <a:p>
                      <a:r>
                        <a:rPr lang="en-US" sz="1600" dirty="0"/>
                        <a:t>Full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0.6761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0.2150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0.7916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0.8990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0.6987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0.2195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0.7944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565415"/>
                  </a:ext>
                </a:extLst>
              </a:tr>
              <a:tr h="456050">
                <a:tc>
                  <a:txBody>
                    <a:bodyPr/>
                    <a:lstStyle/>
                    <a:p>
                      <a:r>
                        <a:rPr lang="en-US" sz="1600" dirty="0"/>
                        <a:t>Stepwise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0.9009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0.6748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0.2150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0.7916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0.8992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0.7043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0.2188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0.7946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5460081"/>
                  </a:ext>
                </a:extLst>
              </a:tr>
              <a:tr h="456050">
                <a:tc>
                  <a:txBody>
                    <a:bodyPr/>
                    <a:lstStyle/>
                    <a:p>
                      <a:r>
                        <a:rPr lang="en-US" sz="1600" dirty="0"/>
                        <a:t>L1 (0.1)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0.9008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0.6809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0.2078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0.7912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0.8983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0.6988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0.2083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0.7944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2760250"/>
                  </a:ext>
                </a:extLst>
              </a:tr>
              <a:tr h="456050">
                <a:tc>
                  <a:txBody>
                    <a:bodyPr/>
                    <a:lstStyle/>
                    <a:p>
                      <a:r>
                        <a:rPr lang="en-US" sz="1600" dirty="0"/>
                        <a:t>L1 (0.01)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0.6836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0.1923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0.7782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0.8983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0.7128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0.1985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0.7842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2730776"/>
                  </a:ext>
                </a:extLst>
              </a:tr>
              <a:tr h="456050">
                <a:tc>
                  <a:txBody>
                    <a:bodyPr/>
                    <a:lstStyle/>
                    <a:p>
                      <a:r>
                        <a:rPr lang="en-US" sz="1600" dirty="0"/>
                        <a:t>L2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0.9001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0.6968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0.1889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0.7790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0.8984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0.8280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0.1914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0.7786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8878370"/>
                  </a:ext>
                </a:extLst>
              </a:tr>
              <a:tr h="456050">
                <a:tc>
                  <a:txBody>
                    <a:bodyPr/>
                    <a:lstStyle/>
                    <a:p>
                      <a:r>
                        <a:rPr lang="en-US" sz="1600" dirty="0"/>
                        <a:t>Elastic</a:t>
                      </a:r>
                    </a:p>
                    <a:p>
                      <a:r>
                        <a:rPr lang="en-US" sz="1600" dirty="0"/>
                        <a:t>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0.8980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0.6290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0.2063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0.7164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0.8965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0.6594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0.2132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0.7205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0977180"/>
                  </a:ext>
                </a:extLst>
              </a:tr>
              <a:tr h="456050">
                <a:tc>
                  <a:txBody>
                    <a:bodyPr/>
                    <a:lstStyle/>
                    <a:p>
                      <a:r>
                        <a:rPr lang="en-US" sz="1600" dirty="0">
                          <a:highlight>
                            <a:srgbClr val="FFFF00"/>
                          </a:highlight>
                        </a:rPr>
                        <a:t>Decision</a:t>
                      </a:r>
                    </a:p>
                    <a:p>
                      <a:r>
                        <a:rPr lang="en-US" sz="1600" dirty="0">
                          <a:highlight>
                            <a:srgbClr val="FFFF00"/>
                          </a:highlight>
                        </a:rPr>
                        <a:t>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highlight>
                            <a:srgbClr val="FFFF00"/>
                          </a:highlight>
                        </a:rPr>
                        <a:t>0.9035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highlight>
                            <a:srgbClr val="FFFF00"/>
                          </a:highlight>
                        </a:rPr>
                        <a:t>0.6612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highlight>
                            <a:srgbClr val="FFFF00"/>
                          </a:highlight>
                        </a:rPr>
                        <a:t>0.2757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highlight>
                            <a:srgbClr val="FFFF00"/>
                          </a:highlight>
                        </a:rPr>
                        <a:t>0.7888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highlight>
                            <a:srgbClr val="FFFF00"/>
                          </a:highlight>
                        </a:rPr>
                        <a:t>0.9003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highlight>
                            <a:srgbClr val="FFFF00"/>
                          </a:highlight>
                        </a:rPr>
                        <a:t>0.6624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highlight>
                            <a:srgbClr val="FFFF00"/>
                          </a:highlight>
                        </a:rPr>
                        <a:t>0.2749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highlight>
                            <a:srgbClr val="FFFF00"/>
                          </a:highlight>
                        </a:rPr>
                        <a:t>0.7910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09405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3032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C59DE-579C-4905-A811-6AB972BCD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174" y="242234"/>
            <a:ext cx="7556313" cy="1116106"/>
          </a:xfrm>
        </p:spPr>
        <p:txBody>
          <a:bodyPr/>
          <a:lstStyle/>
          <a:p>
            <a:r>
              <a:rPr lang="en-US" dirty="0"/>
              <a:t>Decision Tree for the </a:t>
            </a:r>
            <a:br>
              <a:rPr lang="en-US" dirty="0"/>
            </a:br>
            <a:r>
              <a:rPr lang="en-US" dirty="0"/>
              <a:t>Portuguese Bank Case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9FFF68-109C-42EA-8114-7AB8CEC5B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2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6F7C6C7-D850-2BA6-ADAD-F2E9539BBF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004" y="1774195"/>
            <a:ext cx="6835486" cy="137444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F51D83-982C-0044-2148-A4761F964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004" y="3975114"/>
            <a:ext cx="8415545" cy="185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288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928A9-2605-4FFD-A02E-C7C0DE26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Tree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21F8FB-AF88-4D19-8B49-F9F955C44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3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AA1C215E-FC1D-4458-B989-60381525F7D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8F3AB85-4291-2F9A-6DE1-FE59D7349E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85" y="2080687"/>
            <a:ext cx="8863295" cy="1766695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B4506166-78C0-845E-B76D-BDF3D99684EF}"/>
              </a:ext>
            </a:extLst>
          </p:cNvPr>
          <p:cNvSpPr/>
          <p:nvPr/>
        </p:nvSpPr>
        <p:spPr>
          <a:xfrm>
            <a:off x="4157932" y="2009955"/>
            <a:ext cx="698740" cy="6728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604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5D7F3-F7F1-4884-E2E5-2D689ECDA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Tree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59E785-0D9A-E768-E90B-A345AA95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53A07B-70BE-8D31-12EE-A498EDE6E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932" y="1600200"/>
            <a:ext cx="2371162" cy="17701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40C1811-515B-31DB-191D-81D5D4CC32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008" y="3710856"/>
            <a:ext cx="7913912" cy="142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991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928A9-2605-4FFD-A02E-C7C0DE26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Tree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21F8FB-AF88-4D19-8B49-F9F955C44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5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AA1C215E-FC1D-4458-B989-60381525F7D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8F3AB85-4291-2F9A-6DE1-FE59D7349E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85" y="2080687"/>
            <a:ext cx="8863295" cy="17666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687221F-CD89-68E5-1939-9DD864149BDF}"/>
              </a:ext>
            </a:extLst>
          </p:cNvPr>
          <p:cNvSpPr/>
          <p:nvPr/>
        </p:nvSpPr>
        <p:spPr>
          <a:xfrm>
            <a:off x="2432649" y="2191109"/>
            <a:ext cx="2291751" cy="15613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676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21528-5EBB-B2B0-797B-7DBC2E108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450CF-C0EC-CAE4-6CC0-79B0DD7CB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728AF-EA4E-0008-A0AD-9F45AB89A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973D79-F23C-4758-DA1D-7E11D14120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474" y="1733287"/>
            <a:ext cx="7404481" cy="5124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645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57962-70B3-4811-B8B8-D149024EE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 Prediction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05FE41-B701-4966-997A-094F06196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7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026" name="Picture 2" descr="Image result for image of black woman on cell phone">
            <a:extLst>
              <a:ext uri="{FF2B5EF4-FFF2-40B4-BE49-F238E27FC236}">
                <a16:creationId xmlns:a16="http://schemas.microsoft.com/office/drawing/2014/main" id="{F7DE0D98-A008-4D2B-BD65-CD92F7B728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427" y="1336081"/>
            <a:ext cx="3072911" cy="1731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E1B222-F1CE-404B-8BAD-4759D0114259}"/>
              </a:ext>
            </a:extLst>
          </p:cNvPr>
          <p:cNvSpPr txBox="1"/>
          <p:nvPr/>
        </p:nvSpPr>
        <p:spPr>
          <a:xfrm>
            <a:off x="498474" y="3363491"/>
            <a:ext cx="307999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Economic Conditions: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Number employed (NREMP) is 4237</a:t>
            </a:r>
          </a:p>
          <a:p>
            <a:r>
              <a:rPr lang="en-US" sz="1600" dirty="0"/>
              <a:t>Campaign Timing: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Phone calls being made on Monday morning</a:t>
            </a:r>
          </a:p>
          <a:p>
            <a:r>
              <a:rPr lang="en-US" sz="1600" dirty="0"/>
              <a:t>Customer: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Was contacted once during the last campaign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Responded positively to the last campaign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8A57A6-2854-4E23-AA0C-C6915FA114D6}"/>
              </a:ext>
            </a:extLst>
          </p:cNvPr>
          <p:cNvSpPr txBox="1"/>
          <p:nvPr/>
        </p:nvSpPr>
        <p:spPr>
          <a:xfrm>
            <a:off x="6151391" y="6325075"/>
            <a:ext cx="27084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71% chance of responding “YES”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6DB1E7-3E70-7F3D-F81C-2D8E9B88E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8621" y="1781245"/>
            <a:ext cx="6629596" cy="459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36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EB2BC-5ADC-241C-6DE1-29C8C324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</a:t>
            </a:r>
            <a:br>
              <a:rPr lang="en-US" dirty="0"/>
            </a:br>
            <a:r>
              <a:rPr lang="en-US" dirty="0"/>
              <a:t>Importance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96C0EC8-5A8A-60A3-6170-7767FE5CB8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276" y="2023682"/>
            <a:ext cx="3492679" cy="371494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BBBB48-7C51-1FFA-EC17-7FE7BC1A3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B39F5C9-9B12-DD16-CF2F-D151751351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8250" y="155275"/>
            <a:ext cx="4920597" cy="6373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0854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3606F-0FC3-A00A-ECC9-E703F5EDF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474" y="415084"/>
            <a:ext cx="7556313" cy="1116106"/>
          </a:xfrm>
        </p:spPr>
        <p:txBody>
          <a:bodyPr/>
          <a:lstStyle/>
          <a:p>
            <a:r>
              <a:rPr lang="en-US" dirty="0"/>
              <a:t>Model Assessment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2B50675-7759-E425-02FF-6271C85790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4693" y="4443077"/>
            <a:ext cx="2037880" cy="106920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D354DF-1A32-D83B-8A3F-C23D4E930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D5EFBD-1F66-B5CA-FEFF-6635D3020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94" y="1477723"/>
            <a:ext cx="3360916" cy="26457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5E76F6-81C5-E8CA-399E-3EA910418E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1120" y="1531190"/>
            <a:ext cx="3360917" cy="26457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7AD0F5-6FBD-D19C-DD28-A018FC05A9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3251" y="4365325"/>
            <a:ext cx="2131421" cy="1146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786983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 WFU Gray">
  <a:themeElements>
    <a:clrScheme name="WFU Identity Advantage 1">
      <a:dk1>
        <a:srgbClr val="000000"/>
      </a:dk1>
      <a:lt1>
        <a:srgbClr val="FFFFFF"/>
      </a:lt1>
      <a:dk2>
        <a:srgbClr val="BEB9A6"/>
      </a:dk2>
      <a:lt2>
        <a:srgbClr val="FFFDE8"/>
      </a:lt2>
      <a:accent1>
        <a:srgbClr val="766A62"/>
      </a:accent1>
      <a:accent2>
        <a:srgbClr val="55517B"/>
      </a:accent2>
      <a:accent3>
        <a:srgbClr val="9E7E38"/>
      </a:accent3>
      <a:accent4>
        <a:srgbClr val="000000"/>
      </a:accent4>
      <a:accent5>
        <a:srgbClr val="557630"/>
      </a:accent5>
      <a:accent6>
        <a:srgbClr val="983222"/>
      </a:accent6>
      <a:hlink>
        <a:srgbClr val="033B80"/>
      </a:hlink>
      <a:folHlink>
        <a:srgbClr val="002657"/>
      </a:folHlink>
    </a:clrScheme>
    <a:fontScheme name="MtPnc Rockwell">
      <a:majorFont>
        <a:latin typeface="Rockwell"/>
        <a:ea typeface=""/>
        <a:cs typeface=""/>
      </a:majorFont>
      <a:minorFont>
        <a:latin typeface="Franklin Gothic Book"/>
        <a:ea typeface=""/>
        <a:cs typeface="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28882</TotalTime>
  <Words>199</Words>
  <Application>Microsoft Office PowerPoint</Application>
  <PresentationFormat>On-screen Show (4:3)</PresentationFormat>
  <Paragraphs>113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Franklin Gothic Book</vt:lpstr>
      <vt:lpstr>Rockwell</vt:lpstr>
      <vt:lpstr>Wingdings</vt:lpstr>
      <vt:lpstr>Advantage WFU Gray</vt:lpstr>
      <vt:lpstr>Custom Design</vt:lpstr>
      <vt:lpstr>Decision Trees (Classification and Regression Trees)</vt:lpstr>
      <vt:lpstr>Decision Tree for the  Portuguese Bank Case</vt:lpstr>
      <vt:lpstr>The Tree</vt:lpstr>
      <vt:lpstr>The Tree</vt:lpstr>
      <vt:lpstr>The Tree</vt:lpstr>
      <vt:lpstr>The Tree</vt:lpstr>
      <vt:lpstr>Making a Prediction</vt:lpstr>
      <vt:lpstr>Feature  Importance</vt:lpstr>
      <vt:lpstr>Model Assessment</vt:lpstr>
      <vt:lpstr>Model Comparison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Towards the Future of Business Education  at Wake Forest University</dc:title>
  <dc:creator>SGreen</dc:creator>
  <cp:lastModifiedBy>Tonya Balan</cp:lastModifiedBy>
  <cp:revision>1062</cp:revision>
  <cp:lastPrinted>2016-10-04T20:26:21Z</cp:lastPrinted>
  <dcterms:created xsi:type="dcterms:W3CDTF">2014-09-07T15:36:25Z</dcterms:created>
  <dcterms:modified xsi:type="dcterms:W3CDTF">2023-10-28T20:56:58Z</dcterms:modified>
</cp:coreProperties>
</file>